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0" r:id="rId5"/>
    <p:sldId id="262" r:id="rId6"/>
    <p:sldId id="268" r:id="rId7"/>
    <p:sldId id="259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75" d="100"/>
          <a:sy n="75" d="100"/>
        </p:scale>
        <p:origin x="103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89D57EBA-5186-420E-B2A7-C48618F7F669}" type="datetimeFigureOut">
              <a:rPr lang="en-CA" smtClean="0"/>
              <a:t>2022-05-05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D5F41885-9975-4486-A6D0-CAD13FA2D9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007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F4D5FB7D-A083-45F9-94B4-C60A6CAC22CC}" type="datetimeFigureOut">
              <a:rPr lang="en-CA" smtClean="0"/>
              <a:pPr/>
              <a:t>2022-05-05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3534A32E-421B-498B-80D6-104F6B1839C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501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A32E-421B-498B-80D6-104F6B1839C2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81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44">
              <a:defRPr/>
            </a:pPr>
            <a:r>
              <a:rPr lang="en-US" dirty="0"/>
              <a:t>Back</a:t>
            </a:r>
            <a:r>
              <a:rPr lang="en-US" baseline="0" dirty="0"/>
              <a:t>ground on project ? Erosion issues , invasive etc. 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A32E-421B-498B-80D6-104F6B1839C2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239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bioengineering</a:t>
            </a:r>
            <a:r>
              <a:rPr lang="en-US" baseline="0" dirty="0"/>
              <a:t>  versus native species used at which sites </a:t>
            </a:r>
          </a:p>
          <a:p>
            <a:r>
              <a:rPr lang="en-US" baseline="0" dirty="0" err="1"/>
              <a:t>Metion</a:t>
            </a:r>
            <a:r>
              <a:rPr lang="en-US" baseline="0" dirty="0"/>
              <a:t> 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A32E-421B-498B-80D6-104F6B1839C2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355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Seed,</a:t>
            </a:r>
            <a:r>
              <a:rPr lang="en-US" baseline="0" dirty="0"/>
              <a:t> soil amendments, BSC slurry (add slide ?)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A32E-421B-498B-80D6-104F6B1839C2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8920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A32E-421B-498B-80D6-104F6B1839C2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1718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to insert</a:t>
            </a:r>
            <a:r>
              <a:rPr lang="en-US" baseline="0" dirty="0"/>
              <a:t> germination table ?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4A32E-421B-498B-80D6-104F6B1839C2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547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AC39-0E55-439E-87B8-E39DCF87E270}" type="datetimeFigureOut">
              <a:rPr lang="en-CA" smtClean="0"/>
              <a:pPr/>
              <a:t>2022-05-05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14B5-122B-4722-8326-06397A358C2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787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AC39-0E55-439E-87B8-E39DCF87E270}" type="datetimeFigureOut">
              <a:rPr lang="en-CA" smtClean="0"/>
              <a:pPr/>
              <a:t>2022-05-05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14B5-122B-4722-8326-06397A358C2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283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AC39-0E55-439E-87B8-E39DCF87E270}" type="datetimeFigureOut">
              <a:rPr lang="en-CA" smtClean="0"/>
              <a:pPr/>
              <a:t>2022-05-05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14B5-122B-4722-8326-06397A358C2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19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AC39-0E55-439E-87B8-E39DCF87E270}" type="datetimeFigureOut">
              <a:rPr lang="en-CA" smtClean="0"/>
              <a:pPr/>
              <a:t>2022-05-05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14B5-122B-4722-8326-06397A358C2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52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AC39-0E55-439E-87B8-E39DCF87E270}" type="datetimeFigureOut">
              <a:rPr lang="en-CA" smtClean="0"/>
              <a:pPr/>
              <a:t>2022-05-05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14B5-122B-4722-8326-06397A358C2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363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AC39-0E55-439E-87B8-E39DCF87E270}" type="datetimeFigureOut">
              <a:rPr lang="en-CA" smtClean="0"/>
              <a:pPr/>
              <a:t>2022-05-05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14B5-122B-4722-8326-06397A358C2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00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AC39-0E55-439E-87B8-E39DCF87E270}" type="datetimeFigureOut">
              <a:rPr lang="en-CA" smtClean="0"/>
              <a:pPr/>
              <a:t>2022-05-05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14B5-122B-4722-8326-06397A358C2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701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AC39-0E55-439E-87B8-E39DCF87E270}" type="datetimeFigureOut">
              <a:rPr lang="en-CA" smtClean="0"/>
              <a:pPr/>
              <a:t>2022-05-05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14B5-122B-4722-8326-06397A358C2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815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AC39-0E55-439E-87B8-E39DCF87E270}" type="datetimeFigureOut">
              <a:rPr lang="en-CA" smtClean="0"/>
              <a:pPr/>
              <a:t>2022-05-05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14B5-122B-4722-8326-06397A358C2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672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AC39-0E55-439E-87B8-E39DCF87E270}" type="datetimeFigureOut">
              <a:rPr lang="en-CA" smtClean="0"/>
              <a:pPr/>
              <a:t>2022-05-05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14B5-122B-4722-8326-06397A358C2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270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AC39-0E55-439E-87B8-E39DCF87E270}" type="datetimeFigureOut">
              <a:rPr lang="en-CA" smtClean="0"/>
              <a:pPr/>
              <a:t>2022-05-05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14B5-122B-4722-8326-06397A358C2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199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7AC39-0E55-439E-87B8-E39DCF87E270}" type="datetimeFigureOut">
              <a:rPr lang="en-CA" smtClean="0"/>
              <a:pPr/>
              <a:t>2022-05-05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214B5-122B-4722-8326-06397A358C2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223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8066" y="1671985"/>
            <a:ext cx="6708509" cy="3814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591" y="212327"/>
            <a:ext cx="8763000" cy="1146175"/>
          </a:xfrm>
        </p:spPr>
        <p:txBody>
          <a:bodyPr>
            <a:noAutofit/>
          </a:bodyPr>
          <a:lstStyle/>
          <a:p>
            <a:pPr lvl="0"/>
            <a:r>
              <a:rPr lang="en-US" sz="5600" b="1" dirty="0"/>
              <a:t>Urban Ecological Restoration</a:t>
            </a:r>
            <a:br>
              <a:rPr lang="en-CA" dirty="0"/>
            </a:b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5511471"/>
            <a:ext cx="1963843" cy="1330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191" y="852836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Letendre, A. &amp; Stewart, K.J.</a:t>
            </a:r>
            <a:endParaRPr lang="en-US" sz="2800" baseline="30000" dirty="0"/>
          </a:p>
          <a:p>
            <a:pPr algn="ctr"/>
            <a:r>
              <a:rPr lang="en-US" sz="2000" b="1" baseline="30000" dirty="0"/>
              <a:t>Yukon Research Centre/ Yukon College</a:t>
            </a:r>
            <a:endParaRPr lang="en-CA" sz="2000" b="1" dirty="0"/>
          </a:p>
        </p:txBody>
      </p:sp>
      <p:pic>
        <p:nvPicPr>
          <p:cNvPr id="1026" name="Picture 2" descr="C:\Users\aletendre.INTERNAL\Downloads\YRC_logo_clr (1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4443" y="5621244"/>
            <a:ext cx="2575776" cy="11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data:image/jpeg;base64,/9j/4AAQSkZJRgABAQAAAQABAAD/2wCEAAkGBxQSERMUERQUExUXGBwXFRcYGBQdHBsgHhwcHCAdIBwfHygiJB4tHBgbKD0nJysrMi4uFyAzODMtNygtOi4BCgoKDg0OFA0PFCwcFxwsKywsLDcrLCsrKzArLDcrLCsrKysrKyssLCssKysrKyw3KysrKzcrLCwsKysrKysrK//AABEIAEQArwMBIgACEQEDEQH/xAAcAAEAAgIDAQAAAAAAAAAAAAAABQYEBwIDCAH/xABIEAACAAQEAgYFBQ4EBwAAAAABAgADBBEFEiExBkEHEyIyUWEUUnGBkTVCYrHSFyMlVFVyc3SSk6Gys/CCosHDCBUWJENTY//EABUBAQEAAAAAAAAAAAAAAAAAAAAB/8QAFREBAQAAAAAAAAAAAAAAAAAAAAH/2gAMAwEAAhEDEQA/AN4wiC424gFBRTqkgMUHYU7FibAfGJtWvqNjrAcoQhAIQhAIQhAIQhAIQhAIQhAIQhAIQhAIQhAIQhAa/wCnCWThT21AmyyR5ZgP9YhMA6ODU00icMTrgJktWsJjWFxqB2trx2dMXFrSRMoXp1ZJ0oMk3OQQb+rl5EePOJLoOxfrsPMom7yHKW55W7S+7cf4TAdH3J2/Klf+8b7UPuTt+VK/9432o2ZFJ4o6S6WhqVp3DzD/AOVksRL8AfE+Q2gIn7k7flSv/bb7UQFKa7BsVpaeZUvUSKlwozszXBYJ84nKwLLsbaxt/C8SlVMtZsiYsxG2ZT/ZB8jGtulf5VwP9N/vSIDaohGFis6cqXp5aTW9VnyD42POKAOlJ6er9HxKjakHJw+cfnaLqvmpMBsyEcJUwMAykMCLgg3BHjHyfNCqWYhVUXYk2AA3JMB2QimcPcZza6ocUtNmpENjVOxUN+YuXX+7x2cWcTVVBJae9NJeUrAdmc2bU2BsUt/GAt8IpPCHF1ViMozpNLKRA5S7zmuSACbASzprEnxVxlT0GRZpZ50zSXJli7sSbD2C+lzAWOEV2lqsRmrm6mnpr6hZjvMa30slgD7CYiuIOJMQoZTTp9LInyU1d5M1lZR4lHXb2MYC7wjEw2r62TLmFSmdA+UkEi4vaIfiPjSkomEua5ec3dky1LzD4aDb32gLHCKzR4riE6zLRy5Cnbr53b9uSWrD3FgY73/5iNQaNvo2nL/mufqgJ+EUar4wrKadIlVdAAJ8xZSTJM4OuZjbW6qR46jYReBAau6dsAM2mlVSC7SCVe3qPbX3Mo+JihdEXEIo68K5Al1AEpydg1+wf2jb/FG8eNcVlUtHNmT5TzpVsjooB0bTW5Gmu/KPLdRlzN1YYJc5AxuwF9Lkc7W1gsbm4w6YEUTJVArNM1UTmACqdiQp1J9otGnqaRMqJyot5k2a4UXOrMxtqT5ncxlYp9+HpC6ljaf9GZ6x8n3v45o6MHpJ82ciUqu064KZNwQbg35WNtTpAWOkr3waqmJKqJpmIcs1UQCWTbYh+8PpWUxn1vGb4niWFs8pZXUz0AyknNnmyiT5dzz3i99K3Ba1FKasBVqpMsGaV2mADtA+zUgxpzhD5Qov1mT/AFFgPWEQPGHCsnEZBlzhZhrLmDvIfEeXiNjE9Hy8Eaa4P4knYPUHDsTNpN/vM75qg8779Wf8pvyiykvjjEDPKw1WsTqr1RHIc1lD3E+6K7/xCgWotr3m+233uNhcAC2G0dv/AEr9UBN0dKkpFly1VEUWVVFgBFN6Zvkmd+cn8wi73ikdMp/BM785P5hAYXQV8mN+nf6liE6S+Gq1cTlYhSyjUKnVtlFiVMs3sV3sfEXtrtzmugk/gxv07/UsWpuJZYrzRMMr9UJqsSLNdiMoHiLX98BUJHS5LUf9xRVcojfsXHuvaMlOlPCqlWlTmZVYZWWdJYqQeTZQw+MX9kB3APtij9K2HUXoM6ZPlyxNCkSGCgTM57qrbU3a1x4QEhxbxCsjCptTRujAIFkstiovZQRy0v8AwihdBOGLOm1VXOvMmoyqrNqQWBJa557CJTo+4Lmtg9TT1V5fpLF5aneX2VAa3Illvbwip8L4hUcP1jy62U/UTbBmUXU2OkxTz0J038oD0BCMHCcYkVKB6eak1TsVI/iNx74zoDGq6GXNMtpiBjLbPLJ+a1iLj3Exkx01FUksXdlW+guQLx2gwGPiNCk+VMlTRmSYpVh5GPLHFPD82gqXkTeWqNydb9lh7t/Ax6wiqdI2FUU6jd6/sJLBKzVF3QnwsDv4bGwgPNtBWGUxJAdGGWYh2ZTy8jzBGoIj0d0bnD2phMw6Wsu9hNGnWBhyc6k8+dvCPNU/KGYIxZb9lmAUkeJUE2+JiS4b4jn0M4Tad8p2ZSTlceDDn7eUFb56V+J5dJRPKJvNqFaXLUb2IsWPgoB+MaI4Q+UKL9Zk/wBRYzMfqHxCc9SjtNdtWkt35Y8EGzSxytr4jnGFwg34Qov1mT/UWA9U11V1SFyCQO9a2g5t7BufKMLEMSliVMLE6ITlDFWIyswsRqCVU2jKxRgJT3R5gIylUF2IOh5iIKqeXM71JWHs5T2RqLMvr+DMPfBGNX8M4ZOs9QnWkC4MydUOQDc7s53yn22jKpMMpaVUNMrhRMVAqz6jIpbTVC+W2t7ERwXqgCBRVQBGUgKLWF7aZ7aZmtba5juNSpFvRavvB+6veUAA97yEBLLico7ODfbfmAfqI+MQuKYBQT8yzw06xJKPPqGFwAx7JewsCOWlxHOTUItrUlXpltdF+aMo+d4RwDy7W9Eq/HVVOtgL6tvYD4QHTQ4FhtOp6q9OCdck+oQEi2+VwCdRHziHBMPqZgeplKWyKRPzMpy2JGVgdbAH4+2Mr0hPxOqvdTfIt7oLKe/vbTzhiFX1qTF9GqwXQqCUBAJBUNlz76+UBgy8CpJJyCtq01sENZO00vYAm4FhGbT0NDJmdY2UzVIUTZ7tMmXI2DTCWHutB56NmzUlUS65XOQdoefb5XNvC8cvSlz5/RawtprlW+gt63gYCXbEUtLKEP1hypbY6E3v4WG+sdNfPkOjJUiWV2dJgVl8bEG42IPsMR6VSBQopKoWOYEIoIbxuG3t8eccJ85HzZqSrObVuyupsFzd7fKAL+EBE1PBGEkkonUNuTJmTJfreqfoN+yY+nh6lQqBVYiwJAsK2ptqyrtm27QiSZ0Jv6LWXtburt2z63/0b4x9R5YN/RKu4tbsryKn1/oL8IDpw2jwyWyTAssTLZlacxeYOVwXLEHXl4xapE0OoZSGUi4I2MVsPLAIFHVjVT3Ruuqnv7iwHsAEWSna6g2IuL2O49vnAdkcXUEWIuDuDCEBGjhyk/Fab9zK+zD/AKco/wAUpv3Mr7MIQAcO0g1FLTAjb7zK+zHMYJTZw/o8jPe4bqpea42N7XvH2EBniPsIQCEIQCEIQCEIQCEIQCEIQCEIQCEIQH//2Q=="/>
          <p:cNvSpPr>
            <a:spLocks noChangeAspect="1" noChangeArrowheads="1"/>
          </p:cNvSpPr>
          <p:nvPr/>
        </p:nvSpPr>
        <p:spPr bwMode="auto">
          <a:xfrm>
            <a:off x="-1447800" y="-144463"/>
            <a:ext cx="1908175" cy="190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602" y="5890050"/>
            <a:ext cx="1987579" cy="7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97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2" y="2086197"/>
            <a:ext cx="6525423" cy="477180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en-US" sz="3600" dirty="0"/>
            </a:br>
            <a:r>
              <a:rPr lang="en-US" sz="3600" dirty="0"/>
              <a:t>N-fixation was higher at MBL on the upper slope than on the lower slope</a:t>
            </a:r>
            <a:br>
              <a:rPr lang="en-CA" dirty="0"/>
            </a:b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3653" y="2501315"/>
            <a:ext cx="2188724" cy="2079288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/>
              <a:t>Results- Nitrogen Fixation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55"/>
          <a:stretch/>
        </p:blipFill>
        <p:spPr>
          <a:xfrm>
            <a:off x="6412080" y="4671076"/>
            <a:ext cx="2250947" cy="209645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3755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Conclusions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1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Assess the survival of 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Salix </a:t>
            </a:r>
            <a:r>
              <a:rPr lang="en-US" sz="2200" i="1" dirty="0" err="1">
                <a:solidFill>
                  <a:schemeClr val="bg1">
                    <a:lumMod val="50000"/>
                  </a:schemeClr>
                </a:solidFill>
              </a:rPr>
              <a:t>alexensis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Populus balsamifera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S. </a:t>
            </a:r>
            <a:r>
              <a:rPr lang="en-US" sz="2400" i="1" dirty="0" err="1"/>
              <a:t>alexensis</a:t>
            </a:r>
            <a:r>
              <a:rPr lang="en-US" sz="2400" i="1" dirty="0"/>
              <a:t> and P. </a:t>
            </a:r>
            <a:r>
              <a:rPr lang="en-US" sz="2400" i="1" dirty="0" err="1"/>
              <a:t>balsamifera</a:t>
            </a:r>
            <a:r>
              <a:rPr lang="en-US" sz="2400" i="1" dirty="0"/>
              <a:t> </a:t>
            </a:r>
            <a:r>
              <a:rPr lang="en-US" sz="2400" dirty="0"/>
              <a:t>could be good candidate for </a:t>
            </a:r>
            <a:r>
              <a:rPr lang="en-US" sz="2400" dirty="0" err="1"/>
              <a:t>revegetation</a:t>
            </a:r>
            <a:r>
              <a:rPr lang="en-US" sz="2400" dirty="0"/>
              <a:t> projects in the Whitehorse area</a:t>
            </a:r>
          </a:p>
          <a:p>
            <a:pPr marL="0" lvl="0" indent="0">
              <a:buNone/>
            </a:pPr>
            <a:r>
              <a:rPr lang="en-US" sz="2400" i="1" dirty="0"/>
              <a:t> </a:t>
            </a:r>
            <a:endParaRPr lang="en-CA" sz="2400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Evaluate the establishment of native species </a:t>
            </a:r>
          </a:p>
          <a:p>
            <a:pPr marL="0" lvl="0" indent="0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400" i="1" dirty="0"/>
              <a:t>E. </a:t>
            </a:r>
            <a:r>
              <a:rPr lang="en-US" sz="2400" i="1" dirty="0" err="1"/>
              <a:t>trachycaulus</a:t>
            </a:r>
            <a:r>
              <a:rPr lang="en-US" sz="2400" i="1" dirty="0"/>
              <a:t> </a:t>
            </a:r>
            <a:r>
              <a:rPr lang="en-US" sz="2400" dirty="0"/>
              <a:t>is the species from our seed mix that has performed the best </a:t>
            </a:r>
          </a:p>
          <a:p>
            <a:pPr marL="0" lvl="0" indent="0">
              <a:buNone/>
            </a:pPr>
            <a:endParaRPr lang="en-CA" sz="2400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Measure nitrogen fixation rates of biocrusts</a:t>
            </a:r>
          </a:p>
          <a:p>
            <a:pPr lvl="0"/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400" dirty="0"/>
              <a:t>Biocrust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/>
              <a:t>on the upper slope had the highest fixation rates, </a:t>
            </a:r>
          </a:p>
          <a:p>
            <a:pPr marL="0" lvl="0" indent="0">
              <a:buNone/>
            </a:pPr>
            <a:r>
              <a:rPr lang="en-US" sz="2400" dirty="0"/>
              <a:t>but those rates were relatively low   </a:t>
            </a: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4343400"/>
            <a:ext cx="2210843" cy="13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4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b="1" dirty="0"/>
              <a:t>Acknowledgments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Special thanks to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Marc </a:t>
            </a:r>
            <a:r>
              <a:rPr lang="en-US" dirty="0" err="1"/>
              <a:t>Boulerice</a:t>
            </a:r>
            <a:r>
              <a:rPr lang="en-US" dirty="0"/>
              <a:t>, Matt Ball, Bruce Bennett, </a:t>
            </a:r>
          </a:p>
          <a:p>
            <a:pPr marL="0" indent="0" algn="ctr">
              <a:buNone/>
            </a:pPr>
            <a:r>
              <a:rPr lang="en-US" dirty="0"/>
              <a:t>David, Denise, Isobel, Justine, and </a:t>
            </a:r>
            <a:r>
              <a:rPr lang="en-US" dirty="0" err="1"/>
              <a:t>Ziad</a:t>
            </a:r>
            <a:r>
              <a:rPr lang="en-US" dirty="0"/>
              <a:t>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990600"/>
            <a:ext cx="2825218" cy="1914525"/>
          </a:xfrm>
          <a:prstGeom prst="rect">
            <a:avLst/>
          </a:prstGeom>
        </p:spPr>
      </p:pic>
      <p:pic>
        <p:nvPicPr>
          <p:cNvPr id="5" name="Picture 2" descr="C:\Users\aletendre.INTERNAL\Downloads\YRC_logo_clr (1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30" y="1471008"/>
            <a:ext cx="3200407" cy="138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107" y="1904148"/>
            <a:ext cx="1987468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62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Ecological Restoration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906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Facilitate recovery of disturbed ecosystems 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US" dirty="0"/>
              <a:t>Kick start ecological processes</a:t>
            </a:r>
            <a:endParaRPr lang="en-C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endParaRPr lang="en-CA" dirty="0"/>
          </a:p>
          <a:p>
            <a:r>
              <a:rPr lang="en-US" b="1" dirty="0"/>
              <a:t> 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4022666"/>
            <a:ext cx="3783951" cy="2518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3307690"/>
            <a:ext cx="2425481" cy="32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0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799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br>
              <a:rPr lang="en-US" b="1" dirty="0"/>
            </a:br>
            <a:r>
              <a:rPr lang="en-US" b="1" dirty="0"/>
              <a:t>             Ecological Restoration 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Bioengineering               Native Plants 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3048000"/>
            <a:ext cx="4317767" cy="2394254"/>
          </a:xfrm>
        </p:spPr>
        <p:txBody>
          <a:bodyPr>
            <a:normAutofit/>
          </a:bodyPr>
          <a:lstStyle/>
          <a:p>
            <a:r>
              <a:rPr lang="en-US" sz="2400" b="1" dirty="0"/>
              <a:t>Invasive species management</a:t>
            </a:r>
            <a:endParaRPr lang="en-CA" sz="2400" b="1" dirty="0"/>
          </a:p>
          <a:p>
            <a:pPr marL="0" lvl="0" indent="0">
              <a:buNone/>
            </a:pPr>
            <a:endParaRPr lang="en-US" sz="2400" b="1" dirty="0"/>
          </a:p>
          <a:p>
            <a:r>
              <a:rPr lang="en-US" sz="2400" b="1" dirty="0"/>
              <a:t>Natural plant assemblage</a:t>
            </a:r>
          </a:p>
          <a:p>
            <a:pPr marL="0" lvl="0" indent="0">
              <a:buNone/>
            </a:pPr>
            <a:endParaRPr lang="en-US" sz="2400" b="1" dirty="0"/>
          </a:p>
          <a:p>
            <a:r>
              <a:rPr lang="en-US" sz="2400" b="1" dirty="0"/>
              <a:t>Soil stability/nutrient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 </a:t>
            </a:r>
            <a:endParaRPr lang="en-CA" dirty="0"/>
          </a:p>
          <a:p>
            <a:pPr lvl="0"/>
            <a:r>
              <a:rPr lang="en-US" dirty="0"/>
              <a:t> </a:t>
            </a:r>
            <a:endParaRPr lang="en-CA" dirty="0"/>
          </a:p>
        </p:txBody>
      </p:sp>
      <p:sp>
        <p:nvSpPr>
          <p:cNvPr id="5" name="Down Arrow 4"/>
          <p:cNvSpPr/>
          <p:nvPr/>
        </p:nvSpPr>
        <p:spPr>
          <a:xfrm rot="20293545">
            <a:off x="5715000" y="997663"/>
            <a:ext cx="609600" cy="102509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Down Arrow 5"/>
          <p:cNvSpPr/>
          <p:nvPr/>
        </p:nvSpPr>
        <p:spPr>
          <a:xfrm rot="2029790">
            <a:off x="2438400" y="997664"/>
            <a:ext cx="609600" cy="102509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265" y="3475167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Erosion control</a:t>
            </a:r>
          </a:p>
          <a:p>
            <a:endParaRPr lang="en-US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/>
              <a:t>Revegetation</a:t>
            </a:r>
            <a:endParaRPr lang="en-CA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2826" y="5385406"/>
            <a:ext cx="1289830" cy="128033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03" y="5334000"/>
            <a:ext cx="1331736" cy="1331736"/>
          </a:xfrm>
          <a:prstGeom prst="ellipse">
            <a:avLst/>
          </a:prstGeom>
          <a:ln w="12700">
            <a:solidFill>
              <a:srgbClr val="404F2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19999" y="5290512"/>
            <a:ext cx="1345967" cy="1386754"/>
          </a:xfrm>
          <a:prstGeom prst="ellipse">
            <a:avLst/>
          </a:prstGeom>
          <a:ln>
            <a:solidFill>
              <a:srgbClr val="404F21"/>
            </a:solidFill>
          </a:ln>
        </p:spPr>
      </p:pic>
    </p:spTree>
    <p:extLst>
      <p:ext uri="{BB962C8B-B14F-4D97-AF65-F5344CB8AC3E}">
        <p14:creationId xmlns:p14="http://schemas.microsoft.com/office/powerpoint/2010/main" val="228153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sz="4900" b="1" dirty="0"/>
              <a:t>Study Sites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059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700" dirty="0"/>
              <a:t>Pathway margins </a:t>
            </a:r>
          </a:p>
          <a:p>
            <a:pPr marL="0" lvl="0" indent="0">
              <a:buNone/>
            </a:pPr>
            <a:r>
              <a:rPr lang="en-CA" dirty="0"/>
              <a:t>      - 6</a:t>
            </a:r>
            <a:r>
              <a:rPr lang="en-CA" baseline="30000" dirty="0"/>
              <a:t>th</a:t>
            </a:r>
            <a:r>
              <a:rPr lang="en-CA" dirty="0"/>
              <a:t> / Wood </a:t>
            </a:r>
          </a:p>
          <a:p>
            <a:pPr marL="0" lvl="0" indent="0">
              <a:buNone/>
            </a:pPr>
            <a:r>
              <a:rPr lang="en-CA" dirty="0"/>
              <a:t>      - 6</a:t>
            </a:r>
            <a:r>
              <a:rPr lang="en-CA" baseline="30000" dirty="0"/>
              <a:t>th</a:t>
            </a:r>
            <a:r>
              <a:rPr lang="en-CA" dirty="0"/>
              <a:t> / Main </a:t>
            </a:r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endParaRPr lang="en-CA" dirty="0"/>
          </a:p>
          <a:p>
            <a:r>
              <a:rPr lang="en-US" sz="3700" dirty="0"/>
              <a:t>Black Street stairs </a:t>
            </a:r>
          </a:p>
          <a:p>
            <a:pPr marL="0" lvl="0" indent="0">
              <a:buNone/>
            </a:pPr>
            <a:r>
              <a:rPr lang="en-US" sz="3700" dirty="0"/>
              <a:t>      clay cliff  </a:t>
            </a:r>
            <a:endParaRPr lang="en-CA" sz="37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448" y="439292"/>
            <a:ext cx="4190999" cy="27912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800" y="3733800"/>
            <a:ext cx="5152294" cy="28956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414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50" y="64532"/>
            <a:ext cx="86868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en-US" b="1" dirty="0"/>
            </a:br>
            <a:r>
              <a:rPr lang="en-US" b="1" dirty="0"/>
              <a:t>Methods – Modified Brush Layers (MBL)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/>
              <a:t>15  erosion control structures built</a:t>
            </a:r>
          </a:p>
          <a:p>
            <a:pPr lvl="0"/>
            <a:r>
              <a:rPr lang="en-US" dirty="0"/>
              <a:t>Black St. stairs : 4 facing the stairs &amp;</a:t>
            </a:r>
          </a:p>
          <a:p>
            <a:pPr marL="0" lvl="0" indent="0">
              <a:buNone/>
            </a:pPr>
            <a:r>
              <a:rPr lang="en-US" dirty="0"/>
              <a:t>                                 9 facing the trail </a:t>
            </a:r>
            <a:endParaRPr lang="en-CA" dirty="0"/>
          </a:p>
          <a:p>
            <a:pPr lvl="0"/>
            <a:r>
              <a:rPr lang="en-US" dirty="0"/>
              <a:t>Each MBL seeded with native species</a:t>
            </a:r>
          </a:p>
          <a:p>
            <a:pPr lvl="0"/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6" name="Picture 5" descr="http://lib.znate.ru/pars_docs/refs/140/139539/139539_html_m7566d0ab.g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783" y="3826606"/>
            <a:ext cx="4038600" cy="3031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94" y="3826606"/>
            <a:ext cx="4490583" cy="30313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730788" y="6550223"/>
            <a:ext cx="1600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©David </a:t>
            </a:r>
            <a:r>
              <a:rPr lang="en-CA" sz="1400" dirty="0" err="1"/>
              <a:t>Polster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15394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- Seed Mix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343400" cy="48768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5100" dirty="0"/>
              <a:t>Pathway margin mix     </a:t>
            </a:r>
          </a:p>
          <a:p>
            <a:pPr marL="0" indent="0">
              <a:buNone/>
            </a:pPr>
            <a:endParaRPr lang="en-US" sz="5900" dirty="0"/>
          </a:p>
          <a:p>
            <a:r>
              <a:rPr lang="en-US" sz="3800" dirty="0"/>
              <a:t>35 % </a:t>
            </a:r>
            <a:r>
              <a:rPr lang="en-US" sz="3800" i="1" dirty="0" err="1"/>
              <a:t>Elymus</a:t>
            </a:r>
            <a:r>
              <a:rPr lang="en-US" sz="3800" i="1" dirty="0"/>
              <a:t> </a:t>
            </a:r>
            <a:r>
              <a:rPr lang="en-US" sz="3800" i="1" dirty="0" err="1"/>
              <a:t>trachycaulus</a:t>
            </a:r>
            <a:endParaRPr lang="en-US" sz="3800" i="1" dirty="0"/>
          </a:p>
          <a:p>
            <a:pPr marL="457200" lvl="1" indent="0">
              <a:buNone/>
            </a:pPr>
            <a:r>
              <a:rPr lang="en-US" sz="3800" dirty="0"/>
              <a:t>          (Slender wheatgrass)</a:t>
            </a:r>
          </a:p>
          <a:p>
            <a:pPr marL="0" indent="0">
              <a:buNone/>
            </a:pPr>
            <a:r>
              <a:rPr lang="en-US" sz="3800" i="1" dirty="0"/>
              <a:t>	</a:t>
            </a:r>
          </a:p>
          <a:p>
            <a:r>
              <a:rPr lang="en-US" sz="3800" dirty="0"/>
              <a:t>35%  </a:t>
            </a:r>
            <a:r>
              <a:rPr lang="en-US" sz="3800" i="1" dirty="0" err="1"/>
              <a:t>Poa</a:t>
            </a:r>
            <a:r>
              <a:rPr lang="en-US" sz="3800" i="1" dirty="0"/>
              <a:t> </a:t>
            </a:r>
            <a:r>
              <a:rPr lang="en-US" sz="3800" i="1" dirty="0" err="1"/>
              <a:t>glauca</a:t>
            </a:r>
            <a:endParaRPr lang="en-US" sz="3800" i="1" dirty="0"/>
          </a:p>
          <a:p>
            <a:pPr marL="0" indent="0">
              <a:buNone/>
            </a:pPr>
            <a:r>
              <a:rPr lang="en-US" sz="3800" i="1" dirty="0"/>
              <a:t>	</a:t>
            </a:r>
            <a:r>
              <a:rPr lang="en-US" sz="3800" dirty="0"/>
              <a:t>(</a:t>
            </a:r>
            <a:r>
              <a:rPr lang="en-US" sz="3800" dirty="0" err="1"/>
              <a:t>Glaucous</a:t>
            </a:r>
            <a:r>
              <a:rPr lang="en-US" sz="3800" dirty="0"/>
              <a:t> bluegrass)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15%  </a:t>
            </a:r>
            <a:r>
              <a:rPr lang="en-US" sz="3800" i="1" dirty="0" err="1"/>
              <a:t>Hedysarum</a:t>
            </a:r>
            <a:r>
              <a:rPr lang="en-US" sz="3800" i="1" dirty="0"/>
              <a:t> spp. </a:t>
            </a:r>
          </a:p>
          <a:p>
            <a:pPr marL="0" indent="0">
              <a:buNone/>
            </a:pPr>
            <a:r>
              <a:rPr lang="en-US" sz="3800" i="1" dirty="0"/>
              <a:t>	</a:t>
            </a:r>
            <a:r>
              <a:rPr lang="en-US" sz="3800" dirty="0"/>
              <a:t>(</a:t>
            </a:r>
            <a:r>
              <a:rPr lang="en-US" sz="3800" dirty="0" err="1"/>
              <a:t>Sweetvetch</a:t>
            </a:r>
            <a:r>
              <a:rPr lang="en-US" sz="3800" dirty="0"/>
              <a:t>) </a:t>
            </a:r>
          </a:p>
          <a:p>
            <a:pPr marL="0" indent="0">
              <a:buNone/>
            </a:pPr>
            <a:r>
              <a:rPr lang="en-US" sz="3800" i="1" dirty="0"/>
              <a:t>	</a:t>
            </a:r>
          </a:p>
          <a:p>
            <a:r>
              <a:rPr lang="en-US" sz="3800" dirty="0"/>
              <a:t>15%  </a:t>
            </a:r>
            <a:r>
              <a:rPr lang="en-US" sz="3800" i="1" dirty="0" err="1"/>
              <a:t>Achillea</a:t>
            </a:r>
            <a:r>
              <a:rPr lang="en-US" sz="3800" i="1" dirty="0"/>
              <a:t> </a:t>
            </a:r>
            <a:r>
              <a:rPr lang="en-US" sz="3800" i="1" dirty="0" err="1"/>
              <a:t>millefolium</a:t>
            </a:r>
            <a:endParaRPr lang="en-US" sz="3800" i="1" dirty="0"/>
          </a:p>
          <a:p>
            <a:pPr marL="0" indent="0">
              <a:buNone/>
            </a:pPr>
            <a:r>
              <a:rPr lang="en-US" sz="3800" i="1" dirty="0"/>
              <a:t>	</a:t>
            </a:r>
            <a:r>
              <a:rPr lang="en-US" sz="3800" dirty="0"/>
              <a:t>(Yarrow)</a:t>
            </a:r>
            <a:endParaRPr lang="en-CA" sz="3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52600"/>
            <a:ext cx="4724400" cy="51054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5100" dirty="0"/>
              <a:t>                MBL mix</a:t>
            </a:r>
          </a:p>
          <a:p>
            <a:pPr marL="0" indent="0" algn="ctr">
              <a:buNone/>
            </a:pPr>
            <a:endParaRPr lang="en-US" sz="5900" dirty="0"/>
          </a:p>
          <a:p>
            <a:r>
              <a:rPr lang="en-US" sz="3800" dirty="0"/>
              <a:t>35 % </a:t>
            </a:r>
            <a:r>
              <a:rPr lang="en-US" sz="3800" i="1" dirty="0" err="1"/>
              <a:t>Elymus</a:t>
            </a:r>
            <a:r>
              <a:rPr lang="en-US" sz="3800" i="1" dirty="0"/>
              <a:t> </a:t>
            </a:r>
            <a:r>
              <a:rPr lang="en-US" sz="3800" i="1" dirty="0" err="1"/>
              <a:t>trachycaulus</a:t>
            </a:r>
            <a:endParaRPr lang="en-US" sz="3800" i="1" dirty="0"/>
          </a:p>
          <a:p>
            <a:pPr marL="457200" lvl="1" indent="0">
              <a:buNone/>
            </a:pPr>
            <a:r>
              <a:rPr lang="en-US" sz="3800" dirty="0"/>
              <a:t>          (Slender wheatgrass)</a:t>
            </a:r>
          </a:p>
          <a:p>
            <a:pPr marL="0" indent="0">
              <a:buNone/>
            </a:pPr>
            <a:r>
              <a:rPr lang="en-US" sz="3800" i="1" dirty="0"/>
              <a:t>	</a:t>
            </a:r>
          </a:p>
          <a:p>
            <a:r>
              <a:rPr lang="en-US" sz="3800" dirty="0"/>
              <a:t>35%  </a:t>
            </a:r>
            <a:r>
              <a:rPr lang="en-US" sz="3800" i="1" dirty="0" err="1"/>
              <a:t>Poa</a:t>
            </a:r>
            <a:r>
              <a:rPr lang="en-US" sz="3800" i="1" dirty="0"/>
              <a:t> </a:t>
            </a:r>
            <a:r>
              <a:rPr lang="en-US" sz="3800" i="1" dirty="0" err="1"/>
              <a:t>glauca</a:t>
            </a:r>
            <a:endParaRPr lang="en-US" sz="3800" i="1" dirty="0"/>
          </a:p>
          <a:p>
            <a:pPr marL="0" indent="0">
              <a:buNone/>
            </a:pPr>
            <a:r>
              <a:rPr lang="en-US" sz="3800" i="1" dirty="0"/>
              <a:t>	</a:t>
            </a:r>
            <a:r>
              <a:rPr lang="en-US" sz="3800" dirty="0"/>
              <a:t>(</a:t>
            </a:r>
            <a:r>
              <a:rPr lang="en-US" sz="3800" dirty="0" err="1"/>
              <a:t>Glaucous</a:t>
            </a:r>
            <a:r>
              <a:rPr lang="en-US" sz="3800" dirty="0"/>
              <a:t> bluegrass)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15%  </a:t>
            </a:r>
            <a:r>
              <a:rPr lang="en-US" sz="3800" i="1" dirty="0" err="1"/>
              <a:t>Hedysarum</a:t>
            </a:r>
            <a:r>
              <a:rPr lang="en-US" sz="3800" i="1" dirty="0"/>
              <a:t> spp. </a:t>
            </a:r>
          </a:p>
          <a:p>
            <a:pPr marL="0" indent="0">
              <a:buNone/>
            </a:pPr>
            <a:r>
              <a:rPr lang="en-US" sz="3800" i="1" dirty="0"/>
              <a:t>	</a:t>
            </a:r>
            <a:r>
              <a:rPr lang="en-US" sz="3800" dirty="0"/>
              <a:t>(</a:t>
            </a:r>
            <a:r>
              <a:rPr lang="en-US" sz="3800" dirty="0" err="1"/>
              <a:t>Sweetvetch</a:t>
            </a:r>
            <a:r>
              <a:rPr lang="en-US" sz="3800" dirty="0"/>
              <a:t>) </a:t>
            </a:r>
          </a:p>
          <a:p>
            <a:pPr marL="0" indent="0">
              <a:buNone/>
            </a:pPr>
            <a:r>
              <a:rPr lang="en-US" sz="3800" i="1" dirty="0"/>
              <a:t>	</a:t>
            </a:r>
          </a:p>
          <a:p>
            <a:r>
              <a:rPr lang="en-US" sz="3800" dirty="0"/>
              <a:t>13%  </a:t>
            </a:r>
            <a:r>
              <a:rPr lang="en-US" sz="3800" i="1" dirty="0"/>
              <a:t>Artemisia </a:t>
            </a:r>
            <a:r>
              <a:rPr lang="en-US" sz="3800" i="1" dirty="0" err="1"/>
              <a:t>norvegica</a:t>
            </a:r>
            <a:endParaRPr lang="en-US" sz="3800" i="1" dirty="0"/>
          </a:p>
          <a:p>
            <a:pPr marL="0" indent="0">
              <a:buNone/>
            </a:pPr>
            <a:r>
              <a:rPr lang="en-US" sz="3800" i="1" dirty="0"/>
              <a:t>	</a:t>
            </a:r>
            <a:r>
              <a:rPr lang="en-US" sz="3800" dirty="0"/>
              <a:t>(Sage)</a:t>
            </a:r>
          </a:p>
          <a:p>
            <a:pPr marL="0" indent="0">
              <a:buNone/>
            </a:pPr>
            <a:endParaRPr lang="en-US" sz="3800" dirty="0"/>
          </a:p>
          <a:p>
            <a:r>
              <a:rPr lang="en-US" sz="3800" dirty="0"/>
              <a:t>2%    </a:t>
            </a:r>
            <a:r>
              <a:rPr lang="en-US" sz="3800" i="1" dirty="0"/>
              <a:t>Rosa </a:t>
            </a:r>
            <a:r>
              <a:rPr lang="en-US" sz="3800" i="1" dirty="0" err="1"/>
              <a:t>acicularis</a:t>
            </a:r>
            <a:r>
              <a:rPr lang="en-US" sz="3800" i="1" dirty="0"/>
              <a:t>  </a:t>
            </a:r>
          </a:p>
          <a:p>
            <a:pPr marL="0" indent="0">
              <a:buNone/>
            </a:pPr>
            <a:r>
              <a:rPr lang="en-US" sz="3800" i="1" dirty="0"/>
              <a:t>	(Prickly rose)             </a:t>
            </a:r>
            <a:endParaRPr lang="en-CA" sz="3800" i="1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82932"/>
            <a:ext cx="1498448" cy="1893277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1026" name="Picture 2" descr="C:\Users\aletendre.INTERNAL\Desktop\City Whse Project\Signs_Credits_pictures\Justine Viros_Hedysarum boreale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3"/>
          <a:stretch/>
        </p:blipFill>
        <p:spPr bwMode="auto">
          <a:xfrm>
            <a:off x="7315200" y="202351"/>
            <a:ext cx="1583602" cy="1895737"/>
          </a:xfrm>
          <a:prstGeom prst="ellipse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39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73" y="152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Objectives 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381501"/>
          </a:xfrm>
        </p:spPr>
        <p:txBody>
          <a:bodyPr/>
          <a:lstStyle/>
          <a:p>
            <a:r>
              <a:rPr lang="en-US" dirty="0"/>
              <a:t>Assess the survival of </a:t>
            </a:r>
            <a:r>
              <a:rPr lang="en-US" i="1" dirty="0"/>
              <a:t>Salix </a:t>
            </a:r>
            <a:r>
              <a:rPr lang="en-US" i="1" dirty="0" err="1"/>
              <a:t>alexensis</a:t>
            </a:r>
            <a:r>
              <a:rPr lang="en-US" dirty="0"/>
              <a:t> and </a:t>
            </a:r>
            <a:r>
              <a:rPr lang="en-US" i="1" dirty="0" err="1"/>
              <a:t>Populus</a:t>
            </a:r>
            <a:r>
              <a:rPr lang="en-US" i="1" dirty="0"/>
              <a:t> </a:t>
            </a:r>
            <a:r>
              <a:rPr lang="en-US" i="1" dirty="0" err="1"/>
              <a:t>balsamifera</a:t>
            </a:r>
            <a:endParaRPr lang="en-US" i="1" dirty="0"/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US" dirty="0"/>
              <a:t>Evaluate the establishment of native species </a:t>
            </a:r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US" dirty="0"/>
              <a:t>Measure nitrogen fixation rates of biocrusts</a:t>
            </a:r>
            <a:endParaRPr lang="en-CA" dirty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5466" y="4662414"/>
            <a:ext cx="2672687" cy="2028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4724399"/>
            <a:ext cx="2539998" cy="1904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743" y="4647060"/>
            <a:ext cx="2416016" cy="20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1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Results- Live Stakes</a:t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0" y="1905000"/>
            <a:ext cx="6137331" cy="466007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887" y="3352800"/>
            <a:ext cx="2514600" cy="2743200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9239" y="121153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i="1" dirty="0"/>
              <a:t>S. </a:t>
            </a:r>
            <a:r>
              <a:rPr lang="en-CA" sz="2800" i="1" dirty="0" err="1"/>
              <a:t>alexensis</a:t>
            </a:r>
            <a:r>
              <a:rPr lang="en-CA" sz="2800" i="1" dirty="0"/>
              <a:t> </a:t>
            </a:r>
            <a:r>
              <a:rPr lang="en-CA" sz="2800" dirty="0"/>
              <a:t>stakes had higher survival on cliff facing the stairs than on the cliff facing the trail </a:t>
            </a:r>
          </a:p>
        </p:txBody>
      </p:sp>
    </p:spTree>
    <p:extLst>
      <p:ext uri="{BB962C8B-B14F-4D97-AF65-F5344CB8AC3E}">
        <p14:creationId xmlns:p14="http://schemas.microsoft.com/office/powerpoint/2010/main" val="326976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Results- Native Species</a:t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2" y="1905000"/>
            <a:ext cx="6002531" cy="4724400"/>
          </a:xfrm>
        </p:spPr>
      </p:pic>
      <p:sp>
        <p:nvSpPr>
          <p:cNvPr id="3" name="TextBox 2"/>
          <p:cNvSpPr txBox="1"/>
          <p:nvPr/>
        </p:nvSpPr>
        <p:spPr>
          <a:xfrm>
            <a:off x="152400" y="1143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Of the seeded species, </a:t>
            </a:r>
            <a:r>
              <a:rPr lang="en-CA" sz="2800" i="1" dirty="0"/>
              <a:t>E. </a:t>
            </a:r>
            <a:r>
              <a:rPr lang="en-CA" sz="2800" i="1" dirty="0" err="1"/>
              <a:t>trachycaulus</a:t>
            </a:r>
            <a:r>
              <a:rPr lang="en-CA" sz="2800" i="1" dirty="0"/>
              <a:t> </a:t>
            </a:r>
            <a:r>
              <a:rPr lang="en-CA" sz="2800" dirty="0"/>
              <a:t>achieved the highest  cover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3048000"/>
            <a:ext cx="3295393" cy="1981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4541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438</Words>
  <Application>Microsoft Office PowerPoint</Application>
  <PresentationFormat>On-screen Show (4:3)</PresentationFormat>
  <Paragraphs>116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Urban Ecological Restoration </vt:lpstr>
      <vt:lpstr>Ecological Restoration </vt:lpstr>
      <vt:lpstr>              Ecological Restoration    Bioengineering               Native Plants  </vt:lpstr>
      <vt:lpstr>Study Sites </vt:lpstr>
      <vt:lpstr> Methods – Modified Brush Layers (MBL) </vt:lpstr>
      <vt:lpstr>Methods - Seed Mix </vt:lpstr>
      <vt:lpstr>Objectives  </vt:lpstr>
      <vt:lpstr>Results- Live Stakes </vt:lpstr>
      <vt:lpstr>Results- Native Species </vt:lpstr>
      <vt:lpstr> N-fixation was higher at MBL on the upper slope than on the lower slope </vt:lpstr>
      <vt:lpstr>Conclusions </vt:lpstr>
      <vt:lpstr>Acknowledgments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Ecological Restoration</dc:title>
  <dc:creator>AnnieClaude</dc:creator>
  <cp:lastModifiedBy>Tanis Davey</cp:lastModifiedBy>
  <cp:revision>36</cp:revision>
  <cp:lastPrinted>2014-10-25T16:46:03Z</cp:lastPrinted>
  <dcterms:created xsi:type="dcterms:W3CDTF">2014-10-22T15:12:22Z</dcterms:created>
  <dcterms:modified xsi:type="dcterms:W3CDTF">2022-05-05T21:03:10Z</dcterms:modified>
</cp:coreProperties>
</file>